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60" r:id="rId6"/>
    <p:sldId id="258" r:id="rId7"/>
  </p:sldIdLst>
  <p:sldSz cx="9144000" cy="5143500" type="screen16x9"/>
  <p:notesSz cx="6858000" cy="9144000"/>
  <p:embeddedFontLst>
    <p:embeddedFont>
      <p:font typeface="Cairo" pitchFamily="2" charset="-78"/>
      <p:regular r:id="rId9"/>
      <p:bold r:id="rId10"/>
    </p:embeddedFont>
    <p:embeddedFont>
      <p:font typeface="Cairo SemiBold" pitchFamily="2" charset="-78"/>
      <p:regular r:id="rId11"/>
      <p:bold r:id="rId12"/>
    </p:embeddedFont>
    <p:embeddedFont>
      <p:font typeface="Droid Arabic Kufi" panose="020B0606030804020204" pitchFamily="34" charset="0"/>
      <p:regular r:id="rId13"/>
      <p:bold r:id="rId14"/>
    </p:embeddedFont>
    <p:embeddedFont>
      <p:font typeface="Proxima Nova" panose="020F0502020204030204" pitchFamily="34" charset="0"/>
      <p:regular r:id="rId15"/>
      <p:bold r:id="rId16"/>
      <p:italic r:id="rId17"/>
      <p:boldItalic r:id="rId18"/>
    </p:embeddedFont>
    <p:embeddedFont>
      <p:font typeface="Sakkal Majalla" panose="02000000000000000000" pitchFamily="2" charset="-78"/>
      <p:regular r:id="rId19"/>
      <p:bold r:id="rId20"/>
    </p:embeddedFont>
    <p:embeddedFont>
      <p:font typeface="Scheherazade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an Hatahet" initials="" lastIdx="6" clrIdx="0"/>
  <p:cmAuthor id="1" name="Ibrahim Salim" initials="" lastIdx="3" clrIdx="1"/>
  <p:cmAuthor id="2" name="Dr Amjad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F6B304-C843-43E0-B38E-AAFFFCD54514}">
  <a:tblStyle styleId="{E3F6B304-C843-43E0-B38E-AAFFFCD545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9003"/>
  </p:normalViewPr>
  <p:slideViewPr>
    <p:cSldViewPr snapToGrid="0">
      <p:cViewPr varScale="1">
        <p:scale>
          <a:sx n="122" d="100"/>
          <a:sy n="122" d="100"/>
        </p:scale>
        <p:origin x="102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579e72aa4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579e72aa4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للمزيد عن نموذج العمل: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دورة مجانية: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/course/</a:t>
            </a:r>
            <a:r>
              <a:rPr lang="ar-SA" dirty="0"/>
              <a:t>بناء-نموذج-العمل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كتاب مجاني: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/uploads/files/Idea-to-</a:t>
            </a:r>
            <a:r>
              <a:rPr lang="en-US" dirty="0" err="1"/>
              <a:t>startup.pdf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579e72aa4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579e72aa4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للمزيد عن نموذج العمل: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دورة مجانية: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/course/</a:t>
            </a:r>
            <a:r>
              <a:rPr lang="ar-SA" dirty="0"/>
              <a:t>بناء-نموذج-العمل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كتاب مجاني: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/uploads/files/Idea-to-</a:t>
            </a:r>
            <a:r>
              <a:rPr lang="en-US" dirty="0" err="1"/>
              <a:t>startup.pdf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1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79e72aa4d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79e72aa4d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للمزيد عن نموذج العمل: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دورة مجانية: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/course/</a:t>
            </a:r>
            <a:r>
              <a:rPr lang="ar-SA" dirty="0"/>
              <a:t>بناء-نموذج-العمل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كتاب مجاني: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/uploads/files/Idea-to-</a:t>
            </a:r>
            <a:r>
              <a:rPr lang="en-US" dirty="0" err="1"/>
              <a:t>startup.pdf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79e72aa4d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79e72aa4d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للمزيد عن نموذج العمل: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دورة مجانية: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/course/</a:t>
            </a:r>
            <a:r>
              <a:rPr lang="ar-SA" dirty="0"/>
              <a:t>بناء-نموذج-العمل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كتاب مجاني: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/uploads/files/Idea-to-</a:t>
            </a:r>
            <a:r>
              <a:rPr lang="en-US" dirty="0" err="1"/>
              <a:t>startup.pdf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1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79e72aa4d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79e72aa4d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للمزيد عن نموذج العمل: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دورة مجانية: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/course/</a:t>
            </a:r>
            <a:r>
              <a:rPr lang="ar-SA" dirty="0"/>
              <a:t>بناء-نموذج-العمل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كتاب مجاني: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/uploads/files/Idea-to-</a:t>
            </a:r>
            <a:r>
              <a:rPr lang="en-US" dirty="0" err="1"/>
              <a:t>startup.pdf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4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79e72aa4d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79e72aa4d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للمزيد عن نموذج العمل: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دورة مجانية: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/course/</a:t>
            </a:r>
            <a:r>
              <a:rPr lang="ar-SA" dirty="0"/>
              <a:t>بناء-نموذج-العمل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dirty="0"/>
              <a:t>كتاب مجاني: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https://</a:t>
            </a:r>
            <a:r>
              <a:rPr lang="en-US" dirty="0" err="1"/>
              <a:t>www.alefstartup.com</a:t>
            </a:r>
            <a:r>
              <a:rPr lang="en-US" dirty="0"/>
              <a:t>/uploads/files/Idea-to-</a:t>
            </a:r>
            <a:r>
              <a:rPr lang="en-US" dirty="0" err="1"/>
              <a:t>startup.pdf</a:t>
            </a: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913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lefstartup.com/?utm_source=PPT_BusinessModel_Template&amp;utm_medium=Logo&amp;utm_campaign=PPT_BusinessModel_Log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fstartup.com/?utm_source=PPT_BusinessModel_Template&amp;utm_medium=Logo&amp;utm_campaign=PPT_BusinessModel_Logo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lefstartup.com/?utm_source=PPT_BusinessModel_Template&amp;utm_medium=Logo&amp;utm_campaign=PPT_BusinessModel_Logo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2558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7CAA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Droid Arabic Kufi" panose="020B0806030804020204" pitchFamily="34" charset="0"/>
                <a:cs typeface="Droid Arabic Kufi" panose="020B0806030804020204" pitchFamily="34" charset="0"/>
              </a:defRPr>
            </a:lvl1pPr>
            <a:lvl2pPr lvl="1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iro"/>
              <a:buNone/>
            </a:pPr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Droid Arabic Kufi" panose="020B0806030804020204" pitchFamily="34" charset="0"/>
                <a:ea typeface="Droid Arabic Kufi" panose="020B0806030804020204" pitchFamily="34" charset="0"/>
                <a:cs typeface="Droid Arabic Kufi" panose="020B0806030804020204" pitchFamily="34" charset="0"/>
                <a:sym typeface="Cairo SemiBold"/>
              </a:defRPr>
            </a:lvl1pPr>
            <a:lvl2pPr lvl="1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Cairo SemiBold"/>
                <a:ea typeface="Cairo SemiBold"/>
                <a:cs typeface="Cairo SemiBold"/>
                <a:sym typeface="Cairo SemiBold"/>
              </a:defRPr>
            </a:lvl2pPr>
            <a:lvl3pPr lvl="2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Cairo SemiBold"/>
                <a:ea typeface="Cairo SemiBold"/>
                <a:cs typeface="Cairo SemiBold"/>
                <a:sym typeface="Cairo SemiBold"/>
              </a:defRPr>
            </a:lvl3pPr>
            <a:lvl4pPr lvl="3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Cairo SemiBold"/>
                <a:ea typeface="Cairo SemiBold"/>
                <a:cs typeface="Cairo SemiBold"/>
                <a:sym typeface="Cairo SemiBold"/>
              </a:defRPr>
            </a:lvl4pPr>
            <a:lvl5pPr lvl="4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Cairo SemiBold"/>
                <a:ea typeface="Cairo SemiBold"/>
                <a:cs typeface="Cairo SemiBold"/>
                <a:sym typeface="Cairo SemiBold"/>
              </a:defRPr>
            </a:lvl5pPr>
            <a:lvl6pPr lvl="5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Cairo SemiBold"/>
                <a:ea typeface="Cairo SemiBold"/>
                <a:cs typeface="Cairo SemiBold"/>
                <a:sym typeface="Cairo SemiBold"/>
              </a:defRPr>
            </a:lvl6pPr>
            <a:lvl7pPr lvl="6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Cairo SemiBold"/>
                <a:ea typeface="Cairo SemiBold"/>
                <a:cs typeface="Cairo SemiBold"/>
                <a:sym typeface="Cairo SemiBold"/>
              </a:defRPr>
            </a:lvl7pPr>
            <a:lvl8pPr lvl="7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Cairo SemiBold"/>
                <a:ea typeface="Cairo SemiBold"/>
                <a:cs typeface="Cairo SemiBold"/>
                <a:sym typeface="Cairo SemiBold"/>
              </a:defRPr>
            </a:lvl8pPr>
            <a:lvl9pPr lvl="8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  <a:defRPr sz="2400">
                <a:solidFill>
                  <a:schemeClr val="lt1"/>
                </a:solidFill>
                <a:latin typeface="Cairo SemiBold"/>
                <a:ea typeface="Cairo SemiBold"/>
                <a:cs typeface="Cairo SemiBold"/>
                <a:sym typeface="Cairo SemiBold"/>
              </a:defRPr>
            </a:lvl9pPr>
          </a:lstStyle>
          <a:p>
            <a:pPr marL="457200" marR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iro SemiBold"/>
              <a:buNone/>
            </a:pPr>
            <a:endParaRPr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E7118FD-4373-E44A-810A-6EDC8C558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450" y="3812313"/>
            <a:ext cx="1415434" cy="10643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7CA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394800" y="197650"/>
            <a:ext cx="74376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1">
                <a:latin typeface="Droid Arabic Kufi" panose="020B0806030804020204" pitchFamily="34" charset="0"/>
                <a:ea typeface="Droid Arabic Kufi" panose="020B0806030804020204" pitchFamily="34" charset="0"/>
                <a:cs typeface="Droid Arabic Kufi" panose="020B0806030804020204" pitchFamily="34" charset="0"/>
                <a:sym typeface="Cai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0">
                <a:latin typeface="Cairo SemiBold"/>
                <a:ea typeface="Cairo SemiBold"/>
                <a:cs typeface="Cairo SemiBold"/>
                <a:sym typeface="Cai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0">
                <a:latin typeface="Cairo SemiBold"/>
                <a:ea typeface="Cairo SemiBold"/>
                <a:cs typeface="Cairo SemiBold"/>
                <a:sym typeface="Cai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0">
                <a:latin typeface="Cairo SemiBold"/>
                <a:ea typeface="Cairo SemiBold"/>
                <a:cs typeface="Cairo SemiBold"/>
                <a:sym typeface="Cai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0">
                <a:latin typeface="Cairo SemiBold"/>
                <a:ea typeface="Cairo SemiBold"/>
                <a:cs typeface="Cairo SemiBold"/>
                <a:sym typeface="Cai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0">
                <a:latin typeface="Cairo SemiBold"/>
                <a:ea typeface="Cairo SemiBold"/>
                <a:cs typeface="Cairo SemiBold"/>
                <a:sym typeface="Cai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0">
                <a:latin typeface="Cairo SemiBold"/>
                <a:ea typeface="Cairo SemiBold"/>
                <a:cs typeface="Cairo SemiBold"/>
                <a:sym typeface="Cai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0">
                <a:latin typeface="Cairo SemiBold"/>
                <a:ea typeface="Cairo SemiBold"/>
                <a:cs typeface="Cairo SemiBold"/>
                <a:sym typeface="Cai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iro SemiBold"/>
              <a:buNone/>
              <a:defRPr b="0">
                <a:latin typeface="Cairo SemiBold"/>
                <a:ea typeface="Cairo SemiBold"/>
                <a:cs typeface="Cairo SemiBold"/>
                <a:sym typeface="Cairo SemiBold"/>
              </a:defRPr>
            </a:lvl9pPr>
          </a:lstStyle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 SemiBold"/>
              <a:buNone/>
            </a:pPr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E16795-9C27-004A-BF29-5396246CE46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04054365"/>
              </p:ext>
            </p:extLst>
          </p:nvPr>
        </p:nvGraphicFramePr>
        <p:xfrm>
          <a:off x="661986" y="1244838"/>
          <a:ext cx="7820028" cy="3573873"/>
        </p:xfrm>
        <a:graphic>
          <a:graphicData uri="http://schemas.openxmlformats.org/drawingml/2006/table">
            <a:tbl>
              <a:tblPr firstRow="1" bandRow="1">
                <a:tableStyleId>{E3F6B304-C843-43E0-B38E-AAFFFCD54514}</a:tableStyleId>
              </a:tblPr>
              <a:tblGrid>
                <a:gridCol w="1564006">
                  <a:extLst>
                    <a:ext uri="{9D8B030D-6E8A-4147-A177-3AD203B41FA5}">
                      <a16:colId xmlns:a16="http://schemas.microsoft.com/office/drawing/2014/main" val="3939159328"/>
                    </a:ext>
                  </a:extLst>
                </a:gridCol>
                <a:gridCol w="1564006">
                  <a:extLst>
                    <a:ext uri="{9D8B030D-6E8A-4147-A177-3AD203B41FA5}">
                      <a16:colId xmlns:a16="http://schemas.microsoft.com/office/drawing/2014/main" val="2150159761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val="2627216484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val="2746807104"/>
                    </a:ext>
                  </a:extLst>
                </a:gridCol>
                <a:gridCol w="1564006">
                  <a:extLst>
                    <a:ext uri="{9D8B030D-6E8A-4147-A177-3AD203B41FA5}">
                      <a16:colId xmlns:a16="http://schemas.microsoft.com/office/drawing/2014/main" val="479149268"/>
                    </a:ext>
                  </a:extLst>
                </a:gridCol>
                <a:gridCol w="1564006">
                  <a:extLst>
                    <a:ext uri="{9D8B030D-6E8A-4147-A177-3AD203B41FA5}">
                      <a16:colId xmlns:a16="http://schemas.microsoft.com/office/drawing/2014/main" val="2244382902"/>
                    </a:ext>
                  </a:extLst>
                </a:gridCol>
              </a:tblGrid>
              <a:tr h="1191291">
                <a:tc rowSpan="2">
                  <a:txBody>
                    <a:bodyPr/>
                    <a:lstStyle/>
                    <a:p>
                      <a:pPr algn="l" rtl="1"/>
                      <a:r>
                        <a:rPr lang="x-none" sz="1050" b="1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شركاء </a:t>
                      </a:r>
                      <a:r>
                        <a:rPr lang="ar-SA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رئيسون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050" dirty="0"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الأنشطة الرئيسة</a:t>
                      </a:r>
                      <a:endParaRPr lang="en-US" sz="1050" dirty="0"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R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القيمة المقدمة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050" dirty="0"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العلاقة بالعملاء</a:t>
                      </a:r>
                      <a:endParaRPr lang="en-US" sz="1050" dirty="0"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1"/>
                      <a:r>
                        <a:rPr lang="x-none" sz="1050" b="1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الجمهور المستهدف</a:t>
                      </a:r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  <a:p>
                      <a:pPr algn="l" rtl="1"/>
                      <a:endParaRPr lang="ar-SA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79481"/>
                  </a:ext>
                </a:extLst>
              </a:tr>
              <a:tr h="11912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x-none" sz="1050" b="1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الموارد</a:t>
                      </a:r>
                      <a:r>
                        <a:rPr lang="x-none" sz="1050" b="1" baseline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 الرئيسة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x-none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قنوات التواصل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792726"/>
                  </a:ext>
                </a:extLst>
              </a:tr>
              <a:tr h="1191291">
                <a:tc gridSpan="3">
                  <a:txBody>
                    <a:bodyPr/>
                    <a:lstStyle/>
                    <a:p>
                      <a:pPr algn="l" rtl="1"/>
                      <a:r>
                        <a:rPr lang="x-none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هيكل التكاليف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1"/>
                      <a:r>
                        <a:rPr lang="x-none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مصادر الإيرادات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88376"/>
                  </a:ext>
                </a:extLst>
              </a:tr>
            </a:tbl>
          </a:graphicData>
        </a:graphic>
      </p:graphicFrame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66F8F15F-7E45-DF46-B522-D4CE7B5079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6015" y="197650"/>
            <a:ext cx="980224" cy="735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ACCE59-0481-6047-A9CF-2EC4453BE9E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89794970"/>
              </p:ext>
            </p:extLst>
          </p:nvPr>
        </p:nvGraphicFramePr>
        <p:xfrm>
          <a:off x="661986" y="1244838"/>
          <a:ext cx="7820028" cy="3573873"/>
        </p:xfrm>
        <a:graphic>
          <a:graphicData uri="http://schemas.openxmlformats.org/drawingml/2006/table">
            <a:tbl>
              <a:tblPr firstRow="1" bandRow="1">
                <a:tableStyleId>{E3F6B304-C843-43E0-B38E-AAFFFCD54514}</a:tableStyleId>
              </a:tblPr>
              <a:tblGrid>
                <a:gridCol w="1564006">
                  <a:extLst>
                    <a:ext uri="{9D8B030D-6E8A-4147-A177-3AD203B41FA5}">
                      <a16:colId xmlns:a16="http://schemas.microsoft.com/office/drawing/2014/main" val="3939159328"/>
                    </a:ext>
                  </a:extLst>
                </a:gridCol>
                <a:gridCol w="1564006">
                  <a:extLst>
                    <a:ext uri="{9D8B030D-6E8A-4147-A177-3AD203B41FA5}">
                      <a16:colId xmlns:a16="http://schemas.microsoft.com/office/drawing/2014/main" val="2150159761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val="2627216484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val="2746807104"/>
                    </a:ext>
                  </a:extLst>
                </a:gridCol>
                <a:gridCol w="1564006">
                  <a:extLst>
                    <a:ext uri="{9D8B030D-6E8A-4147-A177-3AD203B41FA5}">
                      <a16:colId xmlns:a16="http://schemas.microsoft.com/office/drawing/2014/main" val="479149268"/>
                    </a:ext>
                  </a:extLst>
                </a:gridCol>
                <a:gridCol w="1564006">
                  <a:extLst>
                    <a:ext uri="{9D8B030D-6E8A-4147-A177-3AD203B41FA5}">
                      <a16:colId xmlns:a16="http://schemas.microsoft.com/office/drawing/2014/main" val="2244382902"/>
                    </a:ext>
                  </a:extLst>
                </a:gridCol>
              </a:tblGrid>
              <a:tr h="1191291">
                <a:tc rowSpan="2">
                  <a:txBody>
                    <a:bodyPr/>
                    <a:lstStyle/>
                    <a:p>
                      <a:pPr algn="l" rtl="1"/>
                      <a:r>
                        <a:rPr lang="x-none" sz="1050" b="1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شركاء </a:t>
                      </a:r>
                      <a:r>
                        <a:rPr lang="ar-SA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رئيسون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050" dirty="0"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الأنشطة الرئيسة</a:t>
                      </a:r>
                      <a:endParaRPr lang="en-US" sz="1050" dirty="0"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R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القيمة المقدمة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050" dirty="0"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العلاقة بالعملاء</a:t>
                      </a:r>
                      <a:endParaRPr lang="en-US" sz="1050" dirty="0"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1"/>
                      <a:r>
                        <a:rPr lang="x-none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الجمهور المستهدف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79481"/>
                  </a:ext>
                </a:extLst>
              </a:tr>
              <a:tr h="11912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x-none" sz="1050" b="1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الموارد</a:t>
                      </a:r>
                      <a:r>
                        <a:rPr lang="x-none" sz="1050" b="1" baseline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 الرئيسة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x-none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قنوات التواصل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792726"/>
                  </a:ext>
                </a:extLst>
              </a:tr>
              <a:tr h="1191291">
                <a:tc gridSpan="3">
                  <a:txBody>
                    <a:bodyPr/>
                    <a:lstStyle/>
                    <a:p>
                      <a:pPr algn="l" rtl="1"/>
                      <a:r>
                        <a:rPr lang="x-none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هيكل التكاليف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1"/>
                      <a:r>
                        <a:rPr lang="x-none" sz="1050" b="1" dirty="0">
                          <a:solidFill>
                            <a:schemeClr val="tx1"/>
                          </a:solidFill>
                          <a:latin typeface="Droid Arabic Kufi" panose="020B0806030804020204" pitchFamily="34" charset="0"/>
                          <a:cs typeface="Droid Arabic Kufi" panose="020B0806030804020204" pitchFamily="34" charset="0"/>
                        </a:rPr>
                        <a:t>مصادر الإيرادات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Droid Arabic Kufi" panose="020B0806030804020204" pitchFamily="34" charset="0"/>
                        <a:cs typeface="Droid Arabic Kufi" panose="020B08060308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883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A95624-DEE4-0C4E-B019-F5D2B88FBF6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>
              <a:defRPr lang="en-US" b="1" dirty="0">
                <a:latin typeface="Droid Arabic Kufi" panose="020B0806030804020204" pitchFamily="34" charset="0"/>
                <a:ea typeface="Droid Arabic Kufi" panose="020B0806030804020204" pitchFamily="34" charset="0"/>
                <a:cs typeface="Droid Arabic Kufi" panose="020B0806030804020204" pitchFamily="34" charset="0"/>
              </a:defRPr>
            </a:lvl1pPr>
          </a:lstStyle>
          <a:p>
            <a:pPr lvl="0" rtl="0">
              <a:buFont typeface="Cairo SemiBold"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CA38C3C-2E79-564C-964A-BE712D3DE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15" y="197650"/>
            <a:ext cx="980224" cy="7351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4800" y="197650"/>
            <a:ext cx="74376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cheherazade"/>
              <a:buChar char="●"/>
              <a:defRPr sz="1800"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1pPr>
            <a:lvl2pPr marL="914400" lvl="1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heherazade"/>
              <a:buChar char="○"/>
              <a:defRPr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2pPr>
            <a:lvl3pPr marL="1371600" lvl="2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heherazade"/>
              <a:buChar char="■"/>
              <a:defRPr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3pPr>
            <a:lvl4pPr marL="1828800" lvl="3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heherazade"/>
              <a:buChar char="●"/>
              <a:defRPr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4pPr>
            <a:lvl5pPr marL="2286000" lvl="4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heherazade"/>
              <a:buChar char="○"/>
              <a:defRPr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5pPr>
            <a:lvl6pPr marL="2743200" lvl="5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heherazade"/>
              <a:buChar char="■"/>
              <a:defRPr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6pPr>
            <a:lvl7pPr marL="3200400" lvl="6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heherazade"/>
              <a:buChar char="●"/>
              <a:defRPr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7pPr>
            <a:lvl8pPr marL="3657600" lvl="7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heherazade"/>
              <a:buChar char="○"/>
              <a:defRPr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8pPr>
            <a:lvl9pPr marL="4114800" lvl="8" indent="-317500" rtl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heherazade"/>
              <a:buChar char="■"/>
              <a:defRPr>
                <a:solidFill>
                  <a:schemeClr val="accent3"/>
                </a:solidFill>
                <a:latin typeface="Scheherazade"/>
                <a:ea typeface="Scheherazade"/>
                <a:cs typeface="Scheherazade"/>
                <a:sym typeface="Scheherazad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fstartup.com/course/&#1576;&#1606;&#1575;&#1569;-&#1606;&#1605;&#1608;&#1584;&#1580;-&#1575;&#1604;&#1593;&#1605;&#1604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lefstartup.com/uploads/files/Idea-to-startup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fstartup.com/?utm_source=PPT_BusinessModel_Template&amp;utm_medium=Logo&amp;utm_campaign=PPT_BusinessModel_Lo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fstartup.com/?utm_source=PPT_BusinessModel_Template&amp;utm_medium=Logo&amp;utm_campaign=PPT_BusinessModel_Lo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fstartup.com/?utm_source=PPT_BusinessModel_Template&amp;utm_medium=Logo&amp;utm_campaign=PPT_BusinessModel_Log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fstartup.com/?utm_source=PPT_BusinessModel_Template&amp;utm_medium=Logo&amp;utm_campaign=PPT_BusinessModel_Log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نموذج العمل</a:t>
            </a:r>
            <a:endParaRPr dirty="0"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الأداة الأولى التي ستحتاجينها في مشروعك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نموذج العمل</a:t>
            </a:r>
            <a:endParaRPr dirty="0"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الأداة الأولى التي ستحتاجينها في مشروعك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02545C-16E5-264C-8C9B-7A01BF2A6314}"/>
              </a:ext>
            </a:extLst>
          </p:cNvPr>
          <p:cNvSpPr/>
          <p:nvPr/>
        </p:nvSpPr>
        <p:spPr>
          <a:xfrm>
            <a:off x="3084786" y="3713326"/>
            <a:ext cx="5827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SzPts val="1100"/>
            </a:pPr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للمزيد عن نموذج العمل:</a:t>
            </a:r>
            <a:endParaRPr lang="en-US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  <a:p>
            <a:pPr lvl="0" algn="r" rtl="1">
              <a:buSzPts val="1100"/>
            </a:pPr>
            <a:endParaRPr lang="ar-SA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  <a:p>
            <a:pPr lvl="0" algn="r" rtl="1">
              <a:buSzPts val="1100"/>
            </a:pPr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دورة مجانية:</a:t>
            </a:r>
          </a:p>
          <a:p>
            <a:pPr lvl="0" algn="l">
              <a:buSzPts val="1100"/>
            </a:pPr>
            <a:r>
              <a:rPr lang="en-US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  <a:hlinkClick r:id="rId3" tooltip="اضغط هن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https://www.alefstartup.com/course/</a:t>
            </a:r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  <a:hlinkClick r:id="rId3" tooltip="اضغط هن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بناء-نموذج-العمل</a:t>
            </a:r>
            <a:endParaRPr lang="ar-SA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  <a:p>
            <a:pPr lvl="0" algn="r" rtl="1">
              <a:buSzPts val="1100"/>
            </a:pPr>
            <a:r>
              <a:rPr lang="ar-SA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كتاب مجاني: </a:t>
            </a:r>
          </a:p>
          <a:p>
            <a:pPr lvl="0" algn="l">
              <a:buSzPts val="1100"/>
            </a:pPr>
            <a:r>
              <a:rPr lang="en-US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https://www.alefstartup.com/uploads/files/Idea-to-startup.pdf</a:t>
            </a:r>
            <a:endParaRPr lang="en-US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  <a:p>
            <a:pPr lvl="0" algn="r" rtl="1">
              <a:buSzPts val="1100"/>
            </a:pPr>
            <a:endParaRPr lang="en-US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  <a:p>
            <a:pPr lvl="0" algn="r" rtl="1">
              <a:buSzPts val="1100"/>
            </a:pPr>
            <a:endParaRPr lang="en-US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49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394800" y="197650"/>
            <a:ext cx="74376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اسم المشروع: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D67E8-71A8-F743-8F4C-4F4288A05A4F}"/>
              </a:ext>
            </a:extLst>
          </p:cNvPr>
          <p:cNvSpPr/>
          <p:nvPr/>
        </p:nvSpPr>
        <p:spPr>
          <a:xfrm>
            <a:off x="7053943" y="1567542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كل شريحة جمهور في مربع واحد. قومي بوصف هذه الشريحة بالصفات الهامة (جغرافيا أو ديموغرافيا مثلا)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D8217-25C0-C24E-8434-C3B08151E043}"/>
              </a:ext>
            </a:extLst>
          </p:cNvPr>
          <p:cNvSpPr/>
          <p:nvPr/>
        </p:nvSpPr>
        <p:spPr>
          <a:xfrm>
            <a:off x="7053942" y="2362199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الشريحة الثانية التي ستستهدفينها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3483B-5756-DB48-8352-600BD66CEA8B}"/>
              </a:ext>
            </a:extLst>
          </p:cNvPr>
          <p:cNvSpPr/>
          <p:nvPr/>
        </p:nvSpPr>
        <p:spPr>
          <a:xfrm>
            <a:off x="3913414" y="1567541"/>
            <a:ext cx="1317171" cy="820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التي ستقدمينها لعملائك. ضعي هنا القيمة الأهم التي ستقدمينها (مثلا: تطبيق يربط بين السائقين والركاب)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CFE81C-A864-8B4B-A693-91CE1819148E}"/>
              </a:ext>
            </a:extLst>
          </p:cNvPr>
          <p:cNvSpPr/>
          <p:nvPr/>
        </p:nvSpPr>
        <p:spPr>
          <a:xfrm>
            <a:off x="3913414" y="2527331"/>
            <a:ext cx="1317171" cy="820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كان لديك قيمة مقدمة أخرى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E15042-60CC-734C-B7C6-CABCC0C878C9}"/>
              </a:ext>
            </a:extLst>
          </p:cNvPr>
          <p:cNvSpPr/>
          <p:nvPr/>
        </p:nvSpPr>
        <p:spPr>
          <a:xfrm>
            <a:off x="5483678" y="1560424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ستقومين بجذب العملاء والحفاظ عليهم وتنميتهم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BAA88A-A7CA-F841-8D3E-3E0F2AF80E63}"/>
              </a:ext>
            </a:extLst>
          </p:cNvPr>
          <p:cNvSpPr/>
          <p:nvPr/>
        </p:nvSpPr>
        <p:spPr>
          <a:xfrm>
            <a:off x="5483678" y="2788798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ستقومين بالتواصل مع العملاء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9BF12D-B6B3-2C42-A7DF-BD092CA89399}"/>
              </a:ext>
            </a:extLst>
          </p:cNvPr>
          <p:cNvSpPr/>
          <p:nvPr/>
        </p:nvSpPr>
        <p:spPr>
          <a:xfrm>
            <a:off x="2343149" y="1567542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ماهي الأنشطة والمهام الرئيسة التي ستقومين بها لتنفيذ مشروعك؟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15A7E7-01DB-A148-A778-5BF5BAE43742}"/>
              </a:ext>
            </a:extLst>
          </p:cNvPr>
          <p:cNvSpPr/>
          <p:nvPr/>
        </p:nvSpPr>
        <p:spPr>
          <a:xfrm>
            <a:off x="2343149" y="2705099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ماهي الموارد الرئيسة التي تحتاجينها أو التي تمتلكينها لتقومي بمشروعك؟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3E3353-35A0-1947-839E-37D68AE02DFA}"/>
              </a:ext>
            </a:extLst>
          </p:cNvPr>
          <p:cNvSpPr/>
          <p:nvPr/>
        </p:nvSpPr>
        <p:spPr>
          <a:xfrm>
            <a:off x="772885" y="1560424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ماهي الشراكات الرئيسة التي ستبنينها لتنفذي مشروعك؟ قد تكون مع موردين معينين أو مع شركات كبرى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8ADBE-C2E0-7F46-874E-1F9BF794E829}"/>
              </a:ext>
            </a:extLst>
          </p:cNvPr>
          <p:cNvSpPr/>
          <p:nvPr/>
        </p:nvSpPr>
        <p:spPr>
          <a:xfrm>
            <a:off x="5856514" y="3933510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ماهي مصادر الإيرادات لمشروعك؟ هل هي من بيع خدمة معين أو اشتراكات أو دعايات أو شيء آخر؟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F7AA56-83B3-A64C-8226-61FB873A966C}"/>
              </a:ext>
            </a:extLst>
          </p:cNvPr>
          <p:cNvSpPr/>
          <p:nvPr/>
        </p:nvSpPr>
        <p:spPr>
          <a:xfrm>
            <a:off x="2343149" y="3842656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ماهي التكاليف الأهم لمشروعك؟ ما الذي </a:t>
            </a:r>
            <a:r>
              <a:rPr lang="ar-SA" sz="1050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ستستنزفك</a:t>
            </a:r>
            <a:r>
              <a:rPr lang="ar-SA" sz="105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المشروع؟</a:t>
            </a: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>
            <a:hlinkClick r:id="rId3"/>
            <a:extLst>
              <a:ext uri="{FF2B5EF4-FFF2-40B4-BE49-F238E27FC236}">
                <a16:creationId xmlns:a16="http://schemas.microsoft.com/office/drawing/2014/main" id="{6E7A3A98-6C93-8E47-ACFD-363B7E02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15" y="197650"/>
            <a:ext cx="980224" cy="735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394800" y="197650"/>
            <a:ext cx="74376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اسم المشروع: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D67E8-71A8-F743-8F4C-4F4288A05A4F}"/>
              </a:ext>
            </a:extLst>
          </p:cNvPr>
          <p:cNvSpPr/>
          <p:nvPr/>
        </p:nvSpPr>
        <p:spPr>
          <a:xfrm>
            <a:off x="7053943" y="1567542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D8217-25C0-C24E-8434-C3B08151E043}"/>
              </a:ext>
            </a:extLst>
          </p:cNvPr>
          <p:cNvSpPr/>
          <p:nvPr/>
        </p:nvSpPr>
        <p:spPr>
          <a:xfrm>
            <a:off x="7053942" y="2362199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3483B-5756-DB48-8352-600BD66CEA8B}"/>
              </a:ext>
            </a:extLst>
          </p:cNvPr>
          <p:cNvSpPr/>
          <p:nvPr/>
        </p:nvSpPr>
        <p:spPr>
          <a:xfrm>
            <a:off x="3913414" y="1567541"/>
            <a:ext cx="1317171" cy="820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CFE81C-A864-8B4B-A693-91CE1819148E}"/>
              </a:ext>
            </a:extLst>
          </p:cNvPr>
          <p:cNvSpPr/>
          <p:nvPr/>
        </p:nvSpPr>
        <p:spPr>
          <a:xfrm>
            <a:off x="3913414" y="2527331"/>
            <a:ext cx="1317171" cy="820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E15042-60CC-734C-B7C6-CABCC0C878C9}"/>
              </a:ext>
            </a:extLst>
          </p:cNvPr>
          <p:cNvSpPr/>
          <p:nvPr/>
        </p:nvSpPr>
        <p:spPr>
          <a:xfrm>
            <a:off x="5483678" y="1560424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BAA88A-A7CA-F841-8D3E-3E0F2AF80E63}"/>
              </a:ext>
            </a:extLst>
          </p:cNvPr>
          <p:cNvSpPr/>
          <p:nvPr/>
        </p:nvSpPr>
        <p:spPr>
          <a:xfrm>
            <a:off x="5483678" y="2788798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9BF12D-B6B3-2C42-A7DF-BD092CA89399}"/>
              </a:ext>
            </a:extLst>
          </p:cNvPr>
          <p:cNvSpPr/>
          <p:nvPr/>
        </p:nvSpPr>
        <p:spPr>
          <a:xfrm>
            <a:off x="2343149" y="1567542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15A7E7-01DB-A148-A778-5BF5BAE43742}"/>
              </a:ext>
            </a:extLst>
          </p:cNvPr>
          <p:cNvSpPr/>
          <p:nvPr/>
        </p:nvSpPr>
        <p:spPr>
          <a:xfrm>
            <a:off x="2343149" y="2705099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3E3353-35A0-1947-839E-37D68AE02DFA}"/>
              </a:ext>
            </a:extLst>
          </p:cNvPr>
          <p:cNvSpPr/>
          <p:nvPr/>
        </p:nvSpPr>
        <p:spPr>
          <a:xfrm>
            <a:off x="772885" y="1560424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8ADBE-C2E0-7F46-874E-1F9BF794E829}"/>
              </a:ext>
            </a:extLst>
          </p:cNvPr>
          <p:cNvSpPr/>
          <p:nvPr/>
        </p:nvSpPr>
        <p:spPr>
          <a:xfrm>
            <a:off x="5856514" y="3933510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F7AA56-83B3-A64C-8226-61FB873A966C}"/>
              </a:ext>
            </a:extLst>
          </p:cNvPr>
          <p:cNvSpPr/>
          <p:nvPr/>
        </p:nvSpPr>
        <p:spPr>
          <a:xfrm>
            <a:off x="2343149" y="3842656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>
            <a:hlinkClick r:id="rId3"/>
            <a:extLst>
              <a:ext uri="{FF2B5EF4-FFF2-40B4-BE49-F238E27FC236}">
                <a16:creationId xmlns:a16="http://schemas.microsoft.com/office/drawing/2014/main" id="{E0F573C5-61FD-D64C-BE06-181601B4E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15" y="197650"/>
            <a:ext cx="980224" cy="7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706563" y="198438"/>
            <a:ext cx="7437437" cy="81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اسم المشروع: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D67E8-71A8-F743-8F4C-4F4288A05A4F}"/>
              </a:ext>
            </a:extLst>
          </p:cNvPr>
          <p:cNvSpPr/>
          <p:nvPr/>
        </p:nvSpPr>
        <p:spPr>
          <a:xfrm>
            <a:off x="7053943" y="1567542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D8217-25C0-C24E-8434-C3B08151E043}"/>
              </a:ext>
            </a:extLst>
          </p:cNvPr>
          <p:cNvSpPr/>
          <p:nvPr/>
        </p:nvSpPr>
        <p:spPr>
          <a:xfrm>
            <a:off x="7053942" y="2362199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3483B-5756-DB48-8352-600BD66CEA8B}"/>
              </a:ext>
            </a:extLst>
          </p:cNvPr>
          <p:cNvSpPr/>
          <p:nvPr/>
        </p:nvSpPr>
        <p:spPr>
          <a:xfrm>
            <a:off x="3913414" y="1567541"/>
            <a:ext cx="1317171" cy="820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CFE81C-A864-8B4B-A693-91CE1819148E}"/>
              </a:ext>
            </a:extLst>
          </p:cNvPr>
          <p:cNvSpPr/>
          <p:nvPr/>
        </p:nvSpPr>
        <p:spPr>
          <a:xfrm>
            <a:off x="3913414" y="2527331"/>
            <a:ext cx="1317171" cy="820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E15042-60CC-734C-B7C6-CABCC0C878C9}"/>
              </a:ext>
            </a:extLst>
          </p:cNvPr>
          <p:cNvSpPr/>
          <p:nvPr/>
        </p:nvSpPr>
        <p:spPr>
          <a:xfrm>
            <a:off x="5483678" y="1560424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BAA88A-A7CA-F841-8D3E-3E0F2AF80E63}"/>
              </a:ext>
            </a:extLst>
          </p:cNvPr>
          <p:cNvSpPr/>
          <p:nvPr/>
        </p:nvSpPr>
        <p:spPr>
          <a:xfrm>
            <a:off x="5483678" y="2788798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9BF12D-B6B3-2C42-A7DF-BD092CA89399}"/>
              </a:ext>
            </a:extLst>
          </p:cNvPr>
          <p:cNvSpPr/>
          <p:nvPr/>
        </p:nvSpPr>
        <p:spPr>
          <a:xfrm>
            <a:off x="2343149" y="1567542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15A7E7-01DB-A148-A778-5BF5BAE43742}"/>
              </a:ext>
            </a:extLst>
          </p:cNvPr>
          <p:cNvSpPr/>
          <p:nvPr/>
        </p:nvSpPr>
        <p:spPr>
          <a:xfrm>
            <a:off x="2343149" y="2705099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3E3353-35A0-1947-839E-37D68AE02DFA}"/>
              </a:ext>
            </a:extLst>
          </p:cNvPr>
          <p:cNvSpPr/>
          <p:nvPr/>
        </p:nvSpPr>
        <p:spPr>
          <a:xfrm>
            <a:off x="772885" y="1560424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8ADBE-C2E0-7F46-874E-1F9BF794E829}"/>
              </a:ext>
            </a:extLst>
          </p:cNvPr>
          <p:cNvSpPr/>
          <p:nvPr/>
        </p:nvSpPr>
        <p:spPr>
          <a:xfrm>
            <a:off x="5856514" y="3933510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F7AA56-83B3-A64C-8226-61FB873A966C}"/>
              </a:ext>
            </a:extLst>
          </p:cNvPr>
          <p:cNvSpPr/>
          <p:nvPr/>
        </p:nvSpPr>
        <p:spPr>
          <a:xfrm>
            <a:off x="2343149" y="3842656"/>
            <a:ext cx="131717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sz="105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>
            <a:hlinkClick r:id="rId3"/>
            <a:extLst>
              <a:ext uri="{FF2B5EF4-FFF2-40B4-BE49-F238E27FC236}">
                <a16:creationId xmlns:a16="http://schemas.microsoft.com/office/drawing/2014/main" id="{0F611361-5164-784D-AF6B-3ECCE0C3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15" y="197650"/>
            <a:ext cx="980224" cy="7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706563" y="198438"/>
            <a:ext cx="7437437" cy="81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اسم المشروع: </a:t>
            </a:r>
            <a:endParaRPr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E57E367-C99E-1445-87EA-942B0C191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15" y="197650"/>
            <a:ext cx="980224" cy="7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220"/>
      </p:ext>
    </p:extLst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417</Words>
  <Application>Microsoft Macintosh PowerPoint</Application>
  <PresentationFormat>On-screen Show (16:9)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Cairo</vt:lpstr>
      <vt:lpstr>Scheherazade</vt:lpstr>
      <vt:lpstr>Proxima Nova</vt:lpstr>
      <vt:lpstr>Cairo SemiBold</vt:lpstr>
      <vt:lpstr>Sakkal Majalla</vt:lpstr>
      <vt:lpstr>Arial</vt:lpstr>
      <vt:lpstr>Droid Arabic Kufi</vt:lpstr>
      <vt:lpstr>Spearmint</vt:lpstr>
      <vt:lpstr>نموذج العمل</vt:lpstr>
      <vt:lpstr>نموذج العمل</vt:lpstr>
      <vt:lpstr>اسم المشروع: </vt:lpstr>
      <vt:lpstr>اسم المشروع: </vt:lpstr>
      <vt:lpstr>اسم المشروع: </vt:lpstr>
      <vt:lpstr>اسم المشروع: </vt:lpstr>
    </vt:vector>
  </TitlesOfParts>
  <Manager>www.alefstartup.com</Manager>
  <Company>www.alefstartup.com</Company>
  <LinksUpToDate>false</LinksUpToDate>
  <SharedDoc>false</SharedDoc>
  <HyperlinkBase>www.alefstartup.com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خارطة نموذج العمل</dc:title>
  <dc:subject/>
  <dc:creator>www.alefstartup.com</dc:creator>
  <cp:keywords/>
  <dc:description>www.alefstartup.com</dc:description>
  <cp:lastModifiedBy>Amjad Jenbaz</cp:lastModifiedBy>
  <cp:revision>19</cp:revision>
  <dcterms:modified xsi:type="dcterms:W3CDTF">2019-10-08T20:25:50Z</dcterms:modified>
  <cp:category/>
</cp:coreProperties>
</file>